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DCD67FA-74FB-4163-BFB9-A5F91022EAE3}">
  <a:tblStyle styleId="{6DCD67FA-74FB-4163-BFB9-A5F91022EAE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41305e0260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41305e02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docs.google.com/presentation/d/1knEnbuoH61V2qEMKtTm-3L79SWs3hAIS-gbsrWRcOAY/view" TargetMode="External"/><Relationship Id="rId5" Type="http://schemas.openxmlformats.org/officeDocument/2006/relationships/hyperlink" Target="https://docs.google.com/presentation/d/1lTu7J8THkTtBfxqgH6Z2qNhZf-Tg5ZDsj89O8UgnI_A/view" TargetMode="External"/><Relationship Id="rId6" Type="http://schemas.openxmlformats.org/officeDocument/2006/relationships/hyperlink" Target="https://docs.google.com/presentation/d/1lTu7J8THkTtBfxqgH6Z2qNhZf-Tg5ZDsj89O8UgnI_A/view" TargetMode="External"/><Relationship Id="rId7" Type="http://schemas.openxmlformats.org/officeDocument/2006/relationships/hyperlink" Target="https://docs.google.com/presentation/d/1LxJW-QSUI22yQKpKNYIHNQS3RE_8_iPQUgubKkaZ12E/view" TargetMode="External"/><Relationship Id="rId8" Type="http://schemas.openxmlformats.org/officeDocument/2006/relationships/hyperlink" Target="https://docs.google.com/presentation/d/1AwkxFKzmR3k5JpFpjgUU5jVrK-jDg-jbGTWChcNeCao/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LxJW-QSUI22yQKpKNYIHNQS3RE_8_iPQUgubKkaZ12E/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{6DCD67FA-74FB-4163-BFB9-A5F91022EAE3}</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Assessment</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did the status of women change over time in medieval and early modern Japan?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0905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Continuity and Change Over Time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180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Women in Feudal Japan</a:t>
                      </a:r>
                      <a:r>
                        <a:rPr lang="en" sz="1200" u="sng">
                          <a:solidFill>
                            <a:schemeClr val="hlink"/>
                          </a:solidFill>
                          <a:latin typeface="Inter"/>
                          <a:ea typeface="Inter"/>
                          <a:cs typeface="Inter"/>
                          <a:sym typeface="Inter"/>
                          <a:hlinkClick r:id="rId6"/>
                        </a:rPr>
                        <a:t> Curated Research Paper - Teacher Version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CRP Self Assessment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8"/>
                        </a:rPr>
                        <a:t>Women in Feudal Japan Curated Research Paper - Student Version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CRP Self Assessment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50905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 the Women in Feudal Japan Curated Research Paper. This can be done </a:t>
                      </a:r>
                      <a:r>
                        <a:rPr lang="en" sz="1200">
                          <a:solidFill>
                            <a:schemeClr val="dk1"/>
                          </a:solidFill>
                          <a:latin typeface="Inter"/>
                          <a:ea typeface="Inter"/>
                          <a:cs typeface="Inter"/>
                          <a:sym typeface="Inter"/>
                        </a:rPr>
                        <a:t>electronically</a:t>
                      </a:r>
                      <a:r>
                        <a:rPr lang="en" sz="1200">
                          <a:solidFill>
                            <a:schemeClr val="dk1"/>
                          </a:solidFill>
                          <a:latin typeface="Inter"/>
                          <a:ea typeface="Inter"/>
                          <a:cs typeface="Inter"/>
                          <a:sym typeface="Inter"/>
                        </a:rPr>
                        <a:t> through the Thinking Nation Platform or by paper by printing the Student Version. To begin, use the Hook Activity found on page 5 of the Teacher Version. Then, guide students through an introduction to the prompt and skill, key vocabulary, and brainstorm sections.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As this is the first CRP of the year, students will complete a Middle School version. The primary difference is the number of documents (4 instead of 7). This allows both you and your students more time to focus on writing a strong essay and build confidence in the CRP process.</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Provide digital or paper access to Women in Feudal Japan Curated Research Paper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the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Introduce the prompt, skill, vocabulary, and brainstorm activities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Participate in hook activity</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Consider the prompt and skill</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Complete the key vocabulary and </a:t>
                      </a:r>
                      <a:r>
                        <a:rPr lang="en" sz="1200">
                          <a:latin typeface="Inter"/>
                          <a:ea typeface="Inter"/>
                          <a:cs typeface="Inter"/>
                          <a:sym typeface="Inter"/>
                        </a:rPr>
                        <a:t>brainstorm</a:t>
                      </a:r>
                      <a:r>
                        <a:rPr lang="en" sz="1200">
                          <a:latin typeface="Inter"/>
                          <a:ea typeface="Inter"/>
                          <a:cs typeface="Inter"/>
                          <a:sym typeface="Inter"/>
                        </a:rPr>
                        <a:t> sections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Empire-Building in Afro-Eurasia: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{6DCD67FA-74FB-4163-BFB9-A5F91022EAE3}</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7: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08450">
                <a:tc rowSpan="2">
                  <a:txBody>
                    <a:bodyPr/>
                    <a:lstStyle/>
                    <a:p>
                      <a:pPr indent="0" lvl="0" marL="0" rtl="0" algn="l">
                        <a:spcBef>
                          <a:spcPts val="0"/>
                        </a:spcBef>
                        <a:spcAft>
                          <a:spcPts val="0"/>
                        </a:spcAft>
                        <a:buNone/>
                      </a:pPr>
                      <a:r>
                        <a:rPr b="1" lang="en" sz="1300">
                          <a:latin typeface="Inter"/>
                          <a:ea typeface="Inter"/>
                          <a:cs typeface="Inter"/>
                          <a:sym typeface="Inter"/>
                        </a:rPr>
                        <a:t>ACTIVITY 1 - </a:t>
                      </a:r>
                      <a:r>
                        <a:rPr b="1" lang="en" sz="1300">
                          <a:latin typeface="Inter"/>
                          <a:ea typeface="Inter"/>
                          <a:cs typeface="Inter"/>
                          <a:sym typeface="Inter"/>
                        </a:rPr>
                        <a:t>LAUNCH</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continue to prepare for their written essay by making a connection from women in feudal Japan to women today. By reading the Relevant to Today section, students will consider how women have been and continue to be overlooked. Then, they will immerse themselves in the context of the period by completing the questions on the “What is the Context?” page.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099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Guide students through the Relevant to Today section, allowing for informal discussion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“What is the Context?”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text sections and answer questions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informal class discussion by sharing answers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375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 students will prepare for their essay by reviewing the four documents of the CRP. Some of these documents will be familiar to the students as they have seen them throughout the unit. Students will answer the questions that accompany each document. Go over the rubric with students so students feel comfortable with the requirements. Students will then complete their essay outline.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Direct students to read each document and answer the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Explain the rubric fully and answer any questions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Support students with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Read each document and answer the questions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clarifying questions about the rubric</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Complete the essay outline</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Empire-Building in Afro-Eurasia: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{6DCD67FA-74FB-4163-BFB9-A5F91022EAE3}</a:tableStyleId>
              </a:tblPr>
              <a:tblGrid>
                <a:gridCol w="1673200"/>
                <a:gridCol w="4057350"/>
                <a:gridCol w="3702950"/>
              </a:tblGrid>
              <a:tr h="2050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7: Assessment</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37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Finally, the students will write their essay. They should have access to all CRP materials and class notes if desired. For AI grading, students will need to submit their essays on the Thinking Nation Platform. The Best Practice Repository and Knowledge Base videos have several resources available to help you navigate the platform and CRP process.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5906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Provide students will directions and expectations for essay writing</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Ensure access to support materials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Ask questions about essay writing and submission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Write the Curated Research Paper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29532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Prior to essay submission, give students time to reflect on their essay. Using the </a:t>
                      </a:r>
                      <a:r>
                        <a:rPr lang="en" sz="1200" u="sng">
                          <a:solidFill>
                            <a:schemeClr val="hlink"/>
                          </a:solidFill>
                          <a:latin typeface="Inter"/>
                          <a:ea typeface="Inter"/>
                          <a:cs typeface="Inter"/>
                          <a:sym typeface="Inter"/>
                          <a:hlinkClick r:id="rId5"/>
                        </a:rPr>
                        <a:t>CRP Self-Assessment Student Worksheet</a:t>
                      </a:r>
                      <a:r>
                        <a:rPr lang="en" sz="1200">
                          <a:solidFill>
                            <a:schemeClr val="dk1"/>
                          </a:solidFill>
                          <a:latin typeface="Inter"/>
                          <a:ea typeface="Inter"/>
                          <a:cs typeface="Inter"/>
                          <a:sym typeface="Inter"/>
                        </a:rPr>
                        <a:t>, have student fill in information about their essay. This will require them to think back about the rubric and will give you insight into their understanding of its components.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978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the CRP Self-Assessment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Give students directions on completion</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submit essay after they fill out the self-assessment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self-assessment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Submit essay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9785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1200">
                          <a:latin typeface="Inter"/>
                          <a:ea typeface="Inter"/>
                          <a:cs typeface="Inter"/>
                          <a:sym typeface="Inter"/>
                        </a:rPr>
                        <a:t>2.34 </a:t>
                      </a:r>
                      <a:r>
                        <a:rPr lang="en" sz="1200">
                          <a:solidFill>
                            <a:schemeClr val="dk1"/>
                          </a:solidFill>
                          <a:latin typeface="Inter"/>
                          <a:ea typeface="Inter"/>
                          <a:cs typeface="Inter"/>
                          <a:sym typeface="Inter"/>
                        </a:rPr>
                        <a:t>Compare the ways in which women exercised power during the 16th, 17th and 18th centuries within different empires.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2.38 Evaluate the reliability and limitations of different source material in reconstructing the lives of non-elite individuals in at least two different empires.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Empire-Building in Afro-Eurasia: Daily Lesson Plan (210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